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570" r:id="rId1"/>
  </p:sldMasterIdLst>
  <p:notesMasterIdLst>
    <p:notesMasterId r:id="rId10"/>
  </p:notesMasterIdLst>
  <p:sldIdLst>
    <p:sldId id="257" r:id="rId2"/>
    <p:sldId id="258" r:id="rId3"/>
    <p:sldId id="260" r:id="rId4"/>
    <p:sldId id="263" r:id="rId5"/>
    <p:sldId id="264" r:id="rId6"/>
    <p:sldId id="268" r:id="rId7"/>
    <p:sldId id="269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751" autoAdjust="0"/>
  </p:normalViewPr>
  <p:slideViewPr>
    <p:cSldViewPr>
      <p:cViewPr varScale="1">
        <p:scale>
          <a:sx n="73" d="100"/>
          <a:sy n="73" d="100"/>
        </p:scale>
        <p:origin x="4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2"/>
    </p:cViewPr>
  </p:sorterViewPr>
  <p:notesViewPr>
    <p:cSldViewPr>
      <p:cViewPr>
        <p:scale>
          <a:sx n="100" d="100"/>
          <a:sy n="100" d="100"/>
        </p:scale>
        <p:origin x="-192" y="18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2447E72A-D913-4DC2-9E0A-E520CE8FCC86}" type="datetimeFigureOut">
              <a:rPr lang="zh-TW" altLang="en-US"/>
              <a:pPr/>
              <a:t>2018/3/25</a:t>
            </a:fld>
            <a:endParaRPr lang="zh-TW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A5D78FC6-CE17-4259-A63C-DDFC12E048FC}" type="slidenum">
              <a:rPr/>
              <a:pPr/>
              <a:t>‹#›</a:t>
            </a:fld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altLang="zh-TW" smtClean="0"/>
              <a:pPr/>
              <a:t>1</a:t>
            </a:fld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altLang="zh-TW" smtClean="0"/>
              <a:pPr/>
              <a:t>2</a:t>
            </a:fld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altLang="zh-TW" smtClean="0"/>
              <a:pPr/>
              <a:t>3</a:t>
            </a:fld>
            <a:endParaRPr 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altLang="zh-TW" smtClean="0"/>
              <a:pPr/>
              <a:t>4</a:t>
            </a:fld>
            <a:endParaRPr 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altLang="zh-TW" smtClean="0"/>
              <a:pPr/>
              <a:t>5</a:t>
            </a:fld>
            <a:endParaRPr 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altLang="zh-TW" smtClean="0"/>
              <a:pPr/>
              <a:t>6</a:t>
            </a:fld>
            <a:endParaRPr 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altLang="zh-TW" smtClean="0"/>
              <a:pPr/>
              <a:t>7</a:t>
            </a:fld>
            <a:endParaRPr 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43653DA-8BF4-4869-96FE-9BCF43372D46}" type="datetime8">
              <a:rPr lang="en-US" smtClean="0"/>
              <a:pPr algn="ctr"/>
              <a:t>3/25/2018 7:38 AM</a:t>
            </a:fld>
            <a:endParaRPr lang="en-US" altLang="zh-TW" sz="20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 algn="r"/>
            <a:endParaRPr lang="zh-TW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72AC53DF-4216-466D-99A7-94400E6C2A25}" type="slidenum">
              <a:rPr lang="en-US" altLang="zh-TW" smtClean="0"/>
              <a:pPr/>
              <a:t>‹#›</a:t>
            </a:fld>
            <a:endParaRPr lang="zh-TW" altLang="en-US">
              <a:solidFill>
                <a:schemeClr val="tx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07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zh-TW" altLang="en-US" smtClean="0">
                <a:solidFill>
                  <a:schemeClr val="tx2"/>
                </a:solidFill>
              </a:rPr>
              <a:pPr/>
              <a:t>二○一八年三月二十五日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zh-TW" sz="1200" smtClean="0">
                <a:solidFill>
                  <a:schemeClr val="tx2"/>
                </a:solidFill>
              </a:rPr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3980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zh-TW" altLang="en-US" smtClean="0">
                <a:solidFill>
                  <a:schemeClr val="tx2"/>
                </a:solidFill>
              </a:rPr>
              <a:pPr/>
              <a:t>二○一八年三月二十五日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zh-TW" sz="1200" smtClean="0">
                <a:solidFill>
                  <a:schemeClr val="tx2"/>
                </a:solidFill>
              </a:rPr>
              <a:pPr/>
              <a:t>‹#›</a:t>
            </a:fld>
            <a:endParaRPr lang="zh-TW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37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zh-TW" altLang="en-US" smtClean="0">
                <a:solidFill>
                  <a:schemeClr val="tx2"/>
                </a:solidFill>
              </a:rPr>
              <a:pPr/>
              <a:t>二○一八年三月二十五日</a:t>
            </a:fld>
            <a:endParaRPr lang="zh-TW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zh-TW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zh-TW" sz="1200" smtClean="0">
                <a:solidFill>
                  <a:schemeClr val="tx2"/>
                </a:solidFill>
              </a:rPr>
              <a:pPr algn="ctr"/>
              <a:t>‹#›</a:t>
            </a:fld>
            <a:endParaRPr lang="zh-TW" sz="1400" b="1">
              <a:solidFill>
                <a:srgbClr val="FFFFFF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70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zh-TW" altLang="en-US" smtClean="0">
                <a:solidFill>
                  <a:schemeClr val="tx2"/>
                </a:solidFill>
              </a:rPr>
              <a:pPr/>
              <a:t>二○一八年三月二十五日</a:t>
            </a:fld>
            <a:endParaRPr lang="zh-TW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zh-TW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zh-TW" sz="1200" smtClean="0">
                <a:solidFill>
                  <a:schemeClr val="tx2"/>
                </a:solidFill>
              </a:rPr>
              <a:pPr algn="ctr"/>
              <a:t>‹#›</a:t>
            </a:fld>
            <a:endParaRPr lang="zh-TW" sz="1400" b="1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89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zh-TW" altLang="en-US" smtClean="0">
                <a:solidFill>
                  <a:schemeClr val="tx2"/>
                </a:solidFill>
              </a:rPr>
              <a:pPr/>
              <a:t>二○一八年三月二十五日</a:t>
            </a:fld>
            <a:endParaRPr lang="zh-TW" sz="140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zh-TW" sz="140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zh-TW" sz="1200" smtClean="0">
                <a:solidFill>
                  <a:schemeClr val="tx2"/>
                </a:solidFill>
              </a:rPr>
              <a:pPr algn="ctr"/>
              <a:t>‹#›</a:t>
            </a:fld>
            <a:endParaRPr lang="zh-TW" sz="1400" b="1">
              <a:solidFill>
                <a:srgbClr val="FFFFFF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52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zh-TW" altLang="en-US" smtClean="0">
                <a:solidFill>
                  <a:schemeClr val="tx2"/>
                </a:solidFill>
              </a:rPr>
              <a:pPr/>
              <a:t>二○一八年三月二十五日</a:t>
            </a:fld>
            <a:endParaRPr lang="zh-TW" sz="140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zh-TW" sz="140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zh-TW" sz="1200" smtClean="0">
                <a:solidFill>
                  <a:schemeClr val="tx2"/>
                </a:solidFill>
              </a:rPr>
              <a:pPr algn="ctr"/>
              <a:t>‹#›</a:t>
            </a:fld>
            <a:endParaRPr lang="zh-TW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80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3/25/2018 7:38 AM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altLang="zh-TW" smtClean="0"/>
              <a:pPr/>
              <a:t>‹#›</a:t>
            </a:fld>
            <a:endParaRPr lang="zh-TW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3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3/25/2018 7:38 AM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altLang="zh-TW" smtClean="0"/>
              <a:pPr/>
              <a:t>‹#›</a:t>
            </a:fld>
            <a:endParaRPr lang="zh-TW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9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3/25/2018 7:38 AM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altLang="zh-TW" smtClean="0"/>
              <a:pPr/>
              <a:t>‹#›</a:t>
            </a:fld>
            <a:endParaRPr lang="zh-TW" altLang="en-US">
              <a:solidFill>
                <a:srgbClr val="FFFFFF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83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1E20EC5-AC53-4169-941E-EDF10CD23748}" type="datetime8">
              <a:rPr lang="en-US" smtClean="0"/>
              <a:pPr/>
              <a:t>3/25/2018 7:38 AM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altLang="zh-TW" smtClean="0"/>
              <a:pPr algn="ctr"/>
              <a:t>‹#›</a:t>
            </a:fld>
            <a:endParaRPr lang="zh-TW" altLang="en-US" sz="280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816DF-213E-421B-92D3-C068DBB023D6}" type="datetime8">
              <a:rPr lang="zh-TW" altLang="en-US" smtClean="0">
                <a:solidFill>
                  <a:schemeClr val="tx2"/>
                </a:solidFill>
              </a:rPr>
              <a:pPr/>
              <a:t>二○一八年三月二十五日</a:t>
            </a:fld>
            <a:endParaRPr lang="zh-TW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zh-TW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zh-TW" sz="1200" smtClean="0">
                <a:solidFill>
                  <a:schemeClr val="tx2"/>
                </a:solidFill>
              </a:rPr>
              <a:pPr algn="ctr"/>
              <a:t>‹#›</a:t>
            </a:fld>
            <a:endParaRPr lang="zh-TW" sz="1400" b="1">
              <a:solidFill>
                <a:srgbClr val="FFFFFF"/>
              </a:solidFill>
            </a:endParaRPr>
          </a:p>
        </p:txBody>
      </p:sp>
      <p:pic>
        <p:nvPicPr>
          <p:cNvPr id="11" name="圖片 10" descr="A-6.png">
            <a:extLst>
              <a:ext uri="{FF2B5EF4-FFF2-40B4-BE49-F238E27FC236}">
                <a16:creationId xmlns:a16="http://schemas.microsoft.com/office/drawing/2014/main" id="{E0B238E3-16A5-453F-A0A8-DDBE085558D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-50695" y="5643578"/>
            <a:ext cx="1336547" cy="121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1" r:id="rId1"/>
    <p:sldLayoutId id="2147484572" r:id="rId2"/>
    <p:sldLayoutId id="2147484573" r:id="rId3"/>
    <p:sldLayoutId id="2147484574" r:id="rId4"/>
    <p:sldLayoutId id="2147484575" r:id="rId5"/>
    <p:sldLayoutId id="2147484576" r:id="rId6"/>
    <p:sldLayoutId id="2147484577" r:id="rId7"/>
    <p:sldLayoutId id="2147484578" r:id="rId8"/>
    <p:sldLayoutId id="2147484579" r:id="rId9"/>
    <p:sldLayoutId id="2147484580" r:id="rId10"/>
    <p:sldLayoutId id="214748458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文鼎空疊圓" pitchFamily="49" charset="-120"/>
                <a:ea typeface="文鼎空疊圓" pitchFamily="49" charset="-120"/>
              </a:rPr>
              <a:t>前言</a:t>
            </a:r>
            <a:endParaRPr lang="zh-TW" dirty="0">
              <a:solidFill>
                <a:schemeClr val="tx2">
                  <a:lumMod val="60000"/>
                  <a:lumOff val="40000"/>
                </a:schemeClr>
              </a:solidFill>
              <a:latin typeface="文鼎空疊圓" pitchFamily="49" charset="-120"/>
              <a:ea typeface="文鼎空疊圓" pitchFamily="49" charset="-12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71472" y="2032248"/>
            <a:ext cx="8215370" cy="3845024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C00000"/>
                </a:solidFill>
                <a:latin typeface="華康娃娃體" pitchFamily="81" charset="-120"/>
                <a:ea typeface="華康娃娃體" pitchFamily="81" charset="-120"/>
              </a:rPr>
              <a:t>全球氣溫上升的原因：</a:t>
            </a:r>
            <a:endParaRPr lang="en-US" altLang="zh-TW" dirty="0">
              <a:solidFill>
                <a:srgbClr val="C00000"/>
              </a:solidFill>
              <a:latin typeface="華康娃娃體" pitchFamily="81" charset="-120"/>
              <a:ea typeface="華康娃娃體" pitchFamily="81" charset="-120"/>
            </a:endParaRPr>
          </a:p>
          <a:p>
            <a:pPr>
              <a:buNone/>
            </a:pP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 人類大量使用能源，導致排放到大氣中的二氧化碳（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CO</a:t>
            </a:r>
            <a:r>
              <a:rPr lang="en-US" altLang="zh-TW" baseline="-25000" dirty="0">
                <a:latin typeface="華康娃娃體" pitchFamily="81" charset="-120"/>
                <a:ea typeface="華康娃娃體" pitchFamily="81" charset="-120"/>
              </a:rPr>
              <a:t>2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）大量增加，而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CO</a:t>
            </a:r>
            <a:r>
              <a:rPr lang="en-US" altLang="zh-TW" baseline="-25000" dirty="0">
                <a:latin typeface="華康娃娃體" pitchFamily="81" charset="-120"/>
                <a:ea typeface="華康娃娃體" pitchFamily="81" charset="-120"/>
              </a:rPr>
              <a:t>2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會吸收地球反射太陽光熱能於大氣中，使地球表面像溫室一般，形成全球暖化現象。</a:t>
            </a:r>
            <a:endParaRPr lang="en-US" altLang="zh-TW" dirty="0">
              <a:latin typeface="華康娃娃體" pitchFamily="81" charset="-120"/>
              <a:ea typeface="華康娃娃體" pitchFamily="81" charset="-120"/>
            </a:endParaRPr>
          </a:p>
          <a:p>
            <a:pPr>
              <a:buNone/>
            </a:pPr>
            <a:endParaRPr lang="zh-TW" altLang="en-US" dirty="0">
              <a:latin typeface="華康娃娃體" pitchFamily="81" charset="-120"/>
              <a:ea typeface="華康娃娃體" pitchFamily="81" charset="-120"/>
            </a:endParaRPr>
          </a:p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小朋友，來看看一些你我隨手簡單的小動作，就能節省能源、減少二氧化碳排放，保護地球的好方法。 </a:t>
            </a:r>
          </a:p>
          <a:p>
            <a:endParaRPr lang="zh-TW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文鼎空疊圓" pitchFamily="49" charset="-120"/>
                <a:ea typeface="文鼎空疊圓" pitchFamily="49" charset="-120"/>
              </a:rPr>
              <a:t>大綱</a:t>
            </a:r>
            <a:endParaRPr lang="zh-TW" dirty="0">
              <a:solidFill>
                <a:schemeClr val="tx2">
                  <a:lumMod val="60000"/>
                  <a:lumOff val="40000"/>
                </a:schemeClr>
              </a:solidFill>
              <a:latin typeface="文鼎空疊圓" pitchFamily="49" charset="-120"/>
              <a:ea typeface="文鼎空疊圓" pitchFamily="49" charset="-12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42910" y="2000240"/>
            <a:ext cx="8153400" cy="449580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華康娃娃體" pitchFamily="81" charset="-120"/>
                <a:ea typeface="華康娃娃體" pitchFamily="81" charset="-120"/>
              </a:rPr>
              <a:t>食、衣方面的抗暖化好點子</a:t>
            </a:r>
            <a:endParaRPr lang="en-US" altLang="zh-TW" sz="3200" dirty="0">
              <a:latin typeface="華康娃娃體" pitchFamily="81" charset="-120"/>
              <a:ea typeface="華康娃娃體" pitchFamily="81" charset="-120"/>
            </a:endParaRPr>
          </a:p>
          <a:p>
            <a:r>
              <a:rPr lang="zh-TW" altLang="en-US" sz="3200" dirty="0">
                <a:latin typeface="華康娃娃體" pitchFamily="81" charset="-120"/>
                <a:ea typeface="華康娃娃體" pitchFamily="81" charset="-120"/>
              </a:rPr>
              <a:t>住、行方面的抗暖化好點子</a:t>
            </a:r>
            <a:endParaRPr lang="en-US" altLang="zh-TW" sz="3200" dirty="0">
              <a:latin typeface="華康娃娃體" pitchFamily="81" charset="-120"/>
              <a:ea typeface="華康娃娃體" pitchFamily="81" charset="-120"/>
            </a:endParaRPr>
          </a:p>
          <a:p>
            <a:r>
              <a:rPr lang="zh-TW" altLang="en-US" sz="3200" dirty="0">
                <a:latin typeface="華康娃娃體" pitchFamily="81" charset="-120"/>
                <a:ea typeface="華康娃娃體" pitchFamily="81" charset="-120"/>
              </a:rPr>
              <a:t>育、樂方面的抗暖化好點子</a:t>
            </a:r>
            <a:endParaRPr lang="en-US" altLang="zh-TW" sz="3200" dirty="0">
              <a:latin typeface="華康娃娃體" pitchFamily="81" charset="-120"/>
              <a:ea typeface="華康娃娃體" pitchFamily="81" charset="-120"/>
            </a:endParaRPr>
          </a:p>
          <a:p>
            <a:r>
              <a:rPr lang="zh-TW" altLang="en-US" sz="3200" dirty="0">
                <a:latin typeface="華康娃娃體" pitchFamily="81" charset="-120"/>
                <a:ea typeface="華康娃娃體" pitchFamily="81" charset="-120"/>
              </a:rPr>
              <a:t>結論</a:t>
            </a:r>
            <a:endParaRPr lang="en-US" altLang="zh-TW" sz="3200" dirty="0">
              <a:latin typeface="華康娃娃體" pitchFamily="81" charset="-120"/>
              <a:ea typeface="華康娃娃體" pitchFamily="81" charset="-120"/>
            </a:endParaRPr>
          </a:p>
          <a:p>
            <a:r>
              <a:rPr lang="zh-TW" altLang="en-US" sz="3200" dirty="0">
                <a:latin typeface="華康娃娃體" pitchFamily="81" charset="-120"/>
                <a:ea typeface="華康娃娃體" pitchFamily="81" charset="-120"/>
              </a:rPr>
              <a:t>問題</a:t>
            </a:r>
            <a:r>
              <a:rPr lang="zh-TW" altLang="en-US" sz="3200">
                <a:latin typeface="華康娃娃體" pitchFamily="81" charset="-120"/>
                <a:ea typeface="華康娃娃體" pitchFamily="81" charset="-120"/>
              </a:rPr>
              <a:t>及討論</a:t>
            </a:r>
            <a:endParaRPr lang="en-US" altLang="zh-TW" dirty="0"/>
          </a:p>
          <a:p>
            <a:endParaRPr lang="en-US" altLang="zh-TW" dirty="0"/>
          </a:p>
          <a:p>
            <a:endParaRPr lang="zh-T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文鼎空疊圓" pitchFamily="49" charset="-120"/>
                <a:ea typeface="文鼎空疊圓" pitchFamily="49" charset="-120"/>
              </a:rPr>
              <a:t>食、衣方面的抗暖化好點子</a:t>
            </a:r>
            <a:endParaRPr lang="zh-TW" dirty="0">
              <a:solidFill>
                <a:schemeClr val="tx2">
                  <a:lumMod val="60000"/>
                  <a:lumOff val="40000"/>
                </a:schemeClr>
              </a:solidFill>
              <a:latin typeface="文鼎空疊圓" pitchFamily="49" charset="-120"/>
              <a:ea typeface="文鼎空疊圓" pitchFamily="49" charset="-120"/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CF4917FE-3A3D-43B7-96D2-7B1999F22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文鼎空疊圓" pitchFamily="49" charset="-120"/>
                <a:ea typeface="文鼎空疊圓" pitchFamily="49" charset="-120"/>
              </a:rPr>
              <a:t>住、行方面的抗暖化好點子</a:t>
            </a:r>
            <a:endParaRPr lang="zh-TW" dirty="0">
              <a:solidFill>
                <a:schemeClr val="tx2">
                  <a:lumMod val="60000"/>
                  <a:lumOff val="40000"/>
                </a:schemeClr>
              </a:solidFill>
              <a:latin typeface="文鼎空疊圓" pitchFamily="49" charset="-120"/>
              <a:ea typeface="文鼎空疊圓" pitchFamily="49" charset="-120"/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TW" altLang="en-US" sz="2800" spc="-150" dirty="0">
                <a:latin typeface="華康娃娃體" pitchFamily="81" charset="-120"/>
                <a:ea typeface="華康娃娃體" pitchFamily="81" charset="-120"/>
              </a:rPr>
              <a:t>拔插頭省能源</a:t>
            </a:r>
            <a:endParaRPr lang="en-US" altLang="zh-TW" sz="2800" spc="-150" dirty="0">
              <a:latin typeface="華康娃娃體" pitchFamily="81" charset="-120"/>
              <a:ea typeface="華康娃娃體" pitchFamily="81" charset="-12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TW" altLang="en-US" sz="2800" spc="-150" dirty="0">
                <a:latin typeface="華康娃娃體" pitchFamily="81" charset="-120"/>
                <a:ea typeface="華康娃娃體" pitchFamily="81" charset="-120"/>
              </a:rPr>
              <a:t>多開窗戶，少開冷氣</a:t>
            </a:r>
            <a:endParaRPr lang="en-US" altLang="zh-TW" sz="2800" spc="-150" dirty="0">
              <a:latin typeface="華康娃娃體" pitchFamily="81" charset="-120"/>
              <a:ea typeface="華康娃娃體" pitchFamily="81" charset="-12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TW" altLang="en-US" sz="2800" spc="-150" dirty="0">
                <a:latin typeface="華康娃娃體" pitchFamily="81" charset="-120"/>
                <a:ea typeface="華康娃娃體" pitchFamily="81" charset="-120"/>
              </a:rPr>
              <a:t>多資源回收，減少垃圾</a:t>
            </a:r>
            <a:endParaRPr lang="en-US" altLang="zh-TW" sz="2800" spc="-150" dirty="0">
              <a:latin typeface="華康娃娃體" pitchFamily="81" charset="-120"/>
              <a:ea typeface="華康娃娃體" pitchFamily="81" charset="-12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TW" altLang="en-US" sz="2800" spc="-150" dirty="0">
                <a:latin typeface="華康娃娃體" pitchFamily="81" charset="-120"/>
                <a:ea typeface="華康娃娃體" pitchFamily="81" charset="-120"/>
              </a:rPr>
              <a:t>長程搭大眾運輸，短程步行或騎自行車</a:t>
            </a:r>
            <a:endParaRPr lang="en-US" altLang="zh-TW" sz="2800" spc="-150" dirty="0">
              <a:latin typeface="華康娃娃體" pitchFamily="81" charset="-120"/>
              <a:ea typeface="華康娃娃體" pitchFamily="81" charset="-12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TW" altLang="en-US" sz="2800" spc="-150" dirty="0">
                <a:latin typeface="華康娃娃體" pitchFamily="81" charset="-120"/>
                <a:ea typeface="華康娃娃體" pitchFamily="81" charset="-120"/>
              </a:rPr>
              <a:t>多爬樓梯健身</a:t>
            </a:r>
            <a:endParaRPr lang="en-US" altLang="zh-TW" sz="2800" spc="-150" dirty="0">
              <a:latin typeface="華康娃娃體" pitchFamily="81" charset="-120"/>
              <a:ea typeface="華康娃娃體" pitchFamily="81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文鼎空疊圓" pitchFamily="49" charset="-120"/>
                <a:ea typeface="文鼎空疊圓" pitchFamily="49" charset="-120"/>
              </a:rPr>
              <a:t>育、樂方面的抗暖化好點子</a:t>
            </a:r>
            <a:endParaRPr lang="zh-TW" dirty="0">
              <a:solidFill>
                <a:schemeClr val="tx2">
                  <a:lumMod val="60000"/>
                  <a:lumOff val="40000"/>
                </a:schemeClr>
              </a:solidFill>
              <a:latin typeface="文鼎空疊圓" pitchFamily="49" charset="-120"/>
              <a:ea typeface="文鼎空疊圓" pitchFamily="49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dirty="0">
                <a:solidFill>
                  <a:schemeClr val="tx2">
                    <a:lumMod val="60000"/>
                    <a:lumOff val="40000"/>
                  </a:schemeClr>
                </a:solidFill>
                <a:latin typeface="文鼎空疊圓" pitchFamily="49" charset="-120"/>
                <a:ea typeface="文鼎空疊圓" pitchFamily="49" charset="-120"/>
              </a:rPr>
              <a:t>結論</a:t>
            </a:r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文鼎空疊圓" pitchFamily="49" charset="-120"/>
                <a:ea typeface="文鼎空疊圓" pitchFamily="49" charset="-120"/>
              </a:rPr>
              <a:t>：</a:t>
            </a:r>
            <a:r>
              <a:rPr lang="zh-TW" altLang="en-US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文鼎空疊圓" pitchFamily="49" charset="-120"/>
                <a:ea typeface="文鼎空疊圓" pitchFamily="49" charset="-120"/>
              </a:rPr>
              <a:t>行動</a:t>
            </a:r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文鼎空疊圓" pitchFamily="49" charset="-120"/>
                <a:ea typeface="文鼎空疊圓" pitchFamily="49" charset="-120"/>
              </a:rPr>
              <a:t>！</a:t>
            </a:r>
            <a:r>
              <a:rPr lang="zh-TW" altLang="en-US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文鼎空疊圓" pitchFamily="49" charset="-120"/>
                <a:ea typeface="文鼎空疊圓" pitchFamily="49" charset="-120"/>
              </a:rPr>
              <a:t>行動</a:t>
            </a:r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文鼎空疊圓" pitchFamily="49" charset="-120"/>
                <a:ea typeface="文鼎空疊圓" pitchFamily="49" charset="-120"/>
              </a:rPr>
              <a:t>！</a:t>
            </a:r>
            <a:r>
              <a:rPr lang="zh-TW" altLang="en-US" sz="5000" dirty="0">
                <a:solidFill>
                  <a:schemeClr val="tx2">
                    <a:lumMod val="60000"/>
                    <a:lumOff val="40000"/>
                  </a:schemeClr>
                </a:solidFill>
                <a:latin typeface="文鼎空疊圓" pitchFamily="49" charset="-120"/>
                <a:ea typeface="文鼎空疊圓" pitchFamily="49" charset="-120"/>
              </a:rPr>
              <a:t>行動</a:t>
            </a:r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文鼎空疊圓" pitchFamily="49" charset="-120"/>
                <a:ea typeface="文鼎空疊圓" pitchFamily="49" charset="-120"/>
              </a:rPr>
              <a:t>！</a:t>
            </a:r>
            <a:endParaRPr lang="zh-TW" dirty="0">
              <a:solidFill>
                <a:schemeClr val="tx2">
                  <a:lumMod val="60000"/>
                  <a:lumOff val="40000"/>
                </a:schemeClr>
              </a:solidFill>
              <a:latin typeface="文鼎空疊圓" pitchFamily="49" charset="-120"/>
              <a:ea typeface="文鼎空疊圓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行動永遠不嫌晚</a:t>
            </a:r>
            <a:endParaRPr lang="en-US" altLang="zh-TW" dirty="0">
              <a:latin typeface="華康娃娃體" pitchFamily="81" charset="-120"/>
              <a:ea typeface="華康娃娃體" pitchFamily="81" charset="-120"/>
            </a:endParaRPr>
          </a:p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不要小看一個人的力量，馬上從自己做起</a:t>
            </a:r>
            <a:endParaRPr lang="en-US" altLang="zh-TW" dirty="0">
              <a:latin typeface="華康娃娃體" pitchFamily="81" charset="-120"/>
              <a:ea typeface="華康娃娃體" pitchFamily="81" charset="-120"/>
            </a:endParaRPr>
          </a:p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從自己家裡開始</a:t>
            </a:r>
            <a:endParaRPr lang="en-US" altLang="zh-TW" dirty="0">
              <a:latin typeface="華康娃娃體" pitchFamily="81" charset="-120"/>
              <a:ea typeface="華康娃娃體" pitchFamily="81" charset="-120"/>
            </a:endParaRPr>
          </a:p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去學校推動</a:t>
            </a:r>
            <a:endParaRPr lang="en-US" altLang="zh-TW" dirty="0">
              <a:latin typeface="華康娃娃體" pitchFamily="81" charset="-120"/>
              <a:ea typeface="華康娃娃體" pitchFamily="81" charset="-120"/>
            </a:endParaRPr>
          </a:p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多關心保護地球的資訊</a:t>
            </a: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 </a:t>
            </a:r>
            <a:endParaRPr lang="zh-TW" dirty="0">
              <a:latin typeface="華康娃娃體" pitchFamily="81" charset="-120"/>
              <a:ea typeface="華康娃娃體" pitchFamily="81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dirty="0">
                <a:solidFill>
                  <a:schemeClr val="tx2">
                    <a:lumMod val="60000"/>
                    <a:lumOff val="40000"/>
                  </a:schemeClr>
                </a:solidFill>
                <a:latin typeface="文鼎空疊圓" pitchFamily="49" charset="-120"/>
                <a:ea typeface="文鼎空疊圓" pitchFamily="49" charset="-120"/>
              </a:rPr>
              <a:t>問題及討論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想一想</a:t>
            </a:r>
            <a:endParaRPr lang="en-US" altLang="zh-TW" dirty="0">
              <a:latin typeface="華康娃娃體" pitchFamily="81" charset="-120"/>
              <a:ea typeface="華康娃娃體" pitchFamily="81" charset="-120"/>
            </a:endParaRPr>
          </a:p>
          <a:p>
            <a:pPr>
              <a:buNone/>
            </a:pPr>
            <a:r>
              <a:rPr lang="en-US" altLang="zh-TW" dirty="0">
                <a:latin typeface="華康娃娃體" pitchFamily="81" charset="-120"/>
                <a:ea typeface="華康娃娃體" pitchFamily="81" charset="-120"/>
              </a:rPr>
              <a:t>   </a:t>
            </a:r>
            <a:r>
              <a:rPr lang="zh-TW" altLang="en-US" dirty="0">
                <a:latin typeface="華康娃娃體" pitchFamily="81" charset="-120"/>
                <a:ea typeface="華康娃娃體" pitchFamily="81" charset="-120"/>
              </a:rPr>
              <a:t>小朋友，請大家一起來想一想，除了上面所提到的方法，在日常生活是中，你還可以做哪一些事來讓地球溫度下降，不再發燒？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722312" y="2214554"/>
            <a:ext cx="7850215" cy="2643205"/>
          </a:xfrm>
        </p:spPr>
        <p:txBody>
          <a:bodyPr>
            <a:normAutofit fontScale="70000" lnSpcReduction="20000"/>
          </a:bodyPr>
          <a:lstStyle/>
          <a:p>
            <a:endParaRPr altLang="en-US" sz="3200" dirty="0">
              <a:solidFill>
                <a:schemeClr val="tx2">
                  <a:lumMod val="60000"/>
                  <a:lumOff val="40000"/>
                </a:schemeClr>
              </a:solidFill>
              <a:latin typeface="文鼎空疊圓" pitchFamily="49" charset="-120"/>
              <a:ea typeface="文鼎空疊圓" pitchFamily="49" charset="-120"/>
            </a:endParaRPr>
          </a:p>
          <a:p>
            <a:r>
              <a:rPr altLang="en-US" sz="5100" dirty="0">
                <a:solidFill>
                  <a:schemeClr val="tx2">
                    <a:lumMod val="60000"/>
                    <a:lumOff val="40000"/>
                  </a:schemeClr>
                </a:solidFill>
                <a:latin typeface="華康娃娃體" pitchFamily="81" charset="-120"/>
                <a:ea typeface="華康娃娃體" pitchFamily="81" charset="-120"/>
              </a:rPr>
              <a:t>謝謝大家耐心的聽講！</a:t>
            </a:r>
            <a:endParaRPr lang="en-US" altLang="en-US" sz="5100" dirty="0">
              <a:solidFill>
                <a:schemeClr val="tx2">
                  <a:lumMod val="60000"/>
                  <a:lumOff val="40000"/>
                </a:schemeClr>
              </a:solidFill>
              <a:latin typeface="華康娃娃體" pitchFamily="81" charset="-120"/>
              <a:ea typeface="華康娃娃體" pitchFamily="81" charset="-120"/>
            </a:endParaRPr>
          </a:p>
          <a:p>
            <a:endParaRPr lang="en-US" altLang="zh-TW" sz="5100" dirty="0">
              <a:solidFill>
                <a:schemeClr val="tx2">
                  <a:lumMod val="60000"/>
                  <a:lumOff val="40000"/>
                </a:schemeClr>
              </a:solidFill>
              <a:latin typeface="文鼎空疊圓" pitchFamily="49" charset="-120"/>
              <a:ea typeface="文鼎空疊圓" pitchFamily="49" charset="-120"/>
            </a:endParaRPr>
          </a:p>
          <a:p>
            <a:r>
              <a:rPr lang="en-US" altLang="zh-TW" sz="5100" dirty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Heavy" pitchFamily="34" charset="0"/>
                <a:ea typeface="文鼎空疊圓" pitchFamily="49" charset="-120"/>
              </a:rPr>
              <a:t>THE    END</a:t>
            </a:r>
            <a:endParaRPr lang="zh-TW" altLang="en-US" sz="5100" dirty="0">
              <a:solidFill>
                <a:schemeClr val="tx2">
                  <a:lumMod val="60000"/>
                  <a:lumOff val="40000"/>
                </a:schemeClr>
              </a:solidFill>
              <a:latin typeface="Franklin Gothic Heavy" pitchFamily="34" charset="0"/>
              <a:ea typeface="文鼎空疊圓" pitchFamily="49" charset="-120"/>
            </a:endParaRPr>
          </a:p>
          <a:p>
            <a:endParaRPr lang="zh-TW" altLang="en-US" sz="5100" dirty="0">
              <a:solidFill>
                <a:schemeClr val="tx2">
                  <a:lumMod val="60000"/>
                  <a:lumOff val="40000"/>
                </a:schemeClr>
              </a:solidFill>
              <a:latin typeface="文鼎空疊圓" pitchFamily="49" charset="-120"/>
              <a:ea typeface="文鼎空疊圓" pitchFamily="49" charset="-12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圖庫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0</TotalTime>
  <Words>262</Words>
  <Application>Microsoft Office PowerPoint</Application>
  <PresentationFormat>如螢幕大小 (4:3)</PresentationFormat>
  <Paragraphs>39</Paragraphs>
  <Slides>8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文鼎空疊圓</vt:lpstr>
      <vt:lpstr>華康娃娃體</vt:lpstr>
      <vt:lpstr>新細明體</vt:lpstr>
      <vt:lpstr>Arial</vt:lpstr>
      <vt:lpstr>Calibri</vt:lpstr>
      <vt:lpstr>Franklin Gothic Heavy</vt:lpstr>
      <vt:lpstr>Gill Sans MT</vt:lpstr>
      <vt:lpstr>Wingdings</vt:lpstr>
      <vt:lpstr>圖庫</vt:lpstr>
      <vt:lpstr>前言</vt:lpstr>
      <vt:lpstr>大綱</vt:lpstr>
      <vt:lpstr>食、衣方面的抗暖化好點子</vt:lpstr>
      <vt:lpstr>住、行方面的抗暖化好點子</vt:lpstr>
      <vt:lpstr>育、樂方面的抗暖化好點子</vt:lpstr>
      <vt:lpstr>結論：行動！行動！行動！</vt:lpstr>
      <vt:lpstr>問題及討論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2007-12-07T00:41:54Z</dcterms:created>
  <dcterms:modified xsi:type="dcterms:W3CDTF">2018-03-25T16:29:11Z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TC101671251028</vt:lpwstr>
  </property>
</Properties>
</file>